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83" r:id="rId5"/>
    <p:sldId id="284" r:id="rId6"/>
    <p:sldId id="317" r:id="rId7"/>
    <p:sldId id="31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20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19" autoAdjust="0"/>
  </p:normalViewPr>
  <p:slideViewPr>
    <p:cSldViewPr snapToGrid="0">
      <p:cViewPr>
        <p:scale>
          <a:sx n="63" d="100"/>
          <a:sy n="63" d="100"/>
        </p:scale>
        <p:origin x="7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17BE-714D-4744-A95A-A54C9E727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in </a:t>
            </a:r>
            <a:r>
              <a:rPr lang="en-US" dirty="0" err="1"/>
              <a:t>india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ED841-C1A0-40D8-AAFD-FABDA339BE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Prognosis is the only possible prognosis</a:t>
            </a:r>
          </a:p>
        </p:txBody>
      </p:sp>
    </p:spTree>
    <p:extLst>
      <p:ext uri="{BB962C8B-B14F-4D97-AF65-F5344CB8AC3E}">
        <p14:creationId xmlns:p14="http://schemas.microsoft.com/office/powerpoint/2010/main" val="205760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DAF1-BACB-4D03-98B7-D54CD90A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65623-0ADD-4596-8E17-6A89D7422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08125E-02E6-43B6-BF75-F785F28D6B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92413"/>
            <a:ext cx="490963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1D84-45C7-4B12-B098-F939CB785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74A763C-0D0A-408E-995A-E1E4BB88C1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36022" y="2792414"/>
            <a:ext cx="5186130" cy="3293018"/>
          </a:xfrm>
        </p:spPr>
      </p:pic>
    </p:spTree>
    <p:extLst>
      <p:ext uri="{BB962C8B-B14F-4D97-AF65-F5344CB8AC3E}">
        <p14:creationId xmlns:p14="http://schemas.microsoft.com/office/powerpoint/2010/main" val="324026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3D3E-B676-4356-9EF1-F2672DC3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A9B08-9664-4B5E-AF65-CC74729B0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09685D-4954-4815-B426-97BDDC3235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74554"/>
            <a:ext cx="5029200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BF4F3-F26D-4446-89FA-E524ABC5A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82A8F1-143C-4D81-B709-8C8A108FD5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33048" y="2774554"/>
            <a:ext cx="5029200" cy="3163887"/>
          </a:xfrm>
        </p:spPr>
      </p:pic>
    </p:spTree>
    <p:extLst>
      <p:ext uri="{BB962C8B-B14F-4D97-AF65-F5344CB8AC3E}">
        <p14:creationId xmlns:p14="http://schemas.microsoft.com/office/powerpoint/2010/main" val="192551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B42E-E736-4A3C-96A1-C6CC08A1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4E0CB-B9CB-4292-8035-600AE9F46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4860B9-7412-4FE7-8A97-B43511A617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5543" y="2792413"/>
            <a:ext cx="507045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AC7C4-62E9-4211-A1F0-95F7B0F48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4DF83A-9E11-4486-A00A-4FE6F7AB59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792413"/>
            <a:ext cx="5114241" cy="3163887"/>
          </a:xfrm>
        </p:spPr>
      </p:pic>
    </p:spTree>
    <p:extLst>
      <p:ext uri="{BB962C8B-B14F-4D97-AF65-F5344CB8AC3E}">
        <p14:creationId xmlns:p14="http://schemas.microsoft.com/office/powerpoint/2010/main" val="247810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C245-17EC-4D2E-A539-4653C6DF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E1182-4C31-4284-B575-1576D8194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FBB696-5D2F-49B6-BBA3-1AE5D08BD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7458" y="2714414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84B6D-75C7-4D0D-B438-8C8DFF970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6B01F8-0296-4178-8304-431B1910F4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792413"/>
            <a:ext cx="5026152" cy="3163887"/>
          </a:xfrm>
        </p:spPr>
      </p:pic>
    </p:spTree>
    <p:extLst>
      <p:ext uri="{BB962C8B-B14F-4D97-AF65-F5344CB8AC3E}">
        <p14:creationId xmlns:p14="http://schemas.microsoft.com/office/powerpoint/2010/main" val="39710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46CF-E20D-4BE4-960B-DB03BAB9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24384-36DB-4F9B-8FBD-69EA20A87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40F87D-9CD3-4BD3-B427-73A306EF4A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6500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E9D6E-412F-416E-A62E-967595B0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7996F25-E7C6-4EB6-B4D3-4927E0A89B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93037" y="2918711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65690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A3AE-F9F7-41FC-8866-241CCE05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358CA-CED5-463B-A649-C4E9137F4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111B4A-C877-47A1-ACFB-F854F552DF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049A7-6D1C-4943-A45A-C480F0C74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CB81744-AB7A-48F3-8FD5-D69EC5D0FF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220892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7022-5DBC-4099-950E-E47A87A4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AAA79-1935-4EC2-98C0-D19A861B6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42E6FA-C705-4B71-918C-02F4D70EE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4E27F-12D6-440D-8FE9-0451D4887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C88C0-BEA9-43BD-914F-B73A2725E6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214529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0AE2-2330-4DD4-A1B5-CC61D40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DB07A-B277-4B3E-BEF0-B559B6CED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DB0B21-668F-4D27-A2B8-79F69BEA5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928815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7F2C1-94E5-4E19-9E6E-A2E0D2FD2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B0FD88B-5D7D-4A4D-850D-AB5F6197CA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2796554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6FF-F58B-47F6-8C02-4EE48835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5ADFB-6323-4F5E-A502-2D3FB521A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F849D9-8291-420D-BD19-249503A514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7308" y="2774554"/>
            <a:ext cx="4971103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9CA9-CE94-472F-B706-3789D44B0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2E952C-54E7-48E8-8FE8-4277E927F1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414279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6B9B-DDF8-4ED0-9561-2B4627E2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4ED59-E99D-4C86-9C4A-A1DD4EAAA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1A706F-8B02-4EC8-BA65-96807C8CD7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C7739-A476-47CF-9D8E-B5A74C104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7CE6398-0927-499A-AB6F-1E24BD1E8B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310719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F5E4-7D01-4DAB-A39D-6041AAFB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in India: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9D634-6EB4-4850-9B94-4CC599919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SIR models</a:t>
            </a:r>
          </a:p>
          <a:p>
            <a:r>
              <a:rPr lang="en-US" dirty="0"/>
              <a:t>SIR models are restrictive; cannot factor in too many imponderables; difficult to take into account policy and individual response</a:t>
            </a:r>
          </a:p>
          <a:p>
            <a:r>
              <a:rPr lang="en-US" dirty="0"/>
              <a:t> Stochastic Individual Contact Models</a:t>
            </a:r>
          </a:p>
          <a:p>
            <a:r>
              <a:rPr lang="en-US" dirty="0"/>
              <a:t>Insightful to understand the trajectory of the infection</a:t>
            </a:r>
          </a:p>
        </p:txBody>
      </p:sp>
    </p:spTree>
    <p:extLst>
      <p:ext uri="{BB962C8B-B14F-4D97-AF65-F5344CB8AC3E}">
        <p14:creationId xmlns:p14="http://schemas.microsoft.com/office/powerpoint/2010/main" val="124975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F683-6778-4A19-B7E1-C46B86D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87BCC-3722-45A1-A487-CC1D040F2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D675A2-BF05-4AB0-8D36-60408E357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F5858-1F61-4304-97D5-52223A01A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265F56-B447-4DD0-A34C-65BC9C2A2C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3857186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D08B-F45B-49DD-A863-0C73208D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6B339-562B-405F-BD2A-14754A891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9A8F4F-44FD-4BA2-BFAF-427A4911D4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8B138-A1F9-4B03-9518-06D749834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22905B-6563-44B8-B902-037847C91A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2389966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09D6-6463-4B22-8439-10693376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A9C75-6CE6-4146-8219-A100541DB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0454B6-14F2-4597-AE82-C776264F14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3C943-9865-40FD-B5D1-CB153E8F5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C1BBD15-5F32-463D-8D59-5E843442BF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2771228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75C1-7605-4951-BA53-75865A9C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B84B5-7B10-48A8-9404-F1A93BA2A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E57053-C26D-441B-97C3-77B2C6BA07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09E18F-FC16-4F90-A4D7-41382294D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8E92EA5-DA81-4412-946D-3A65F8F1AD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7465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3053293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DDB1-D757-4E26-B152-60DC0AF1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E10B7-9824-4019-B369-9DBDA34C1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3879C5-FB4A-45DE-BA64-DC45C0609A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80001-3118-4AA9-8ADF-4CDB94F9B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7B0CB45-E072-44A5-B0F7-A65B5B977F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370964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0DD9-1F8D-4DBB-B10C-6797227D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92136-090B-4241-B28C-E4EB70D23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DD85E3-FDDD-4CAB-95E5-8F7F7EA7F8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069" y="2792413"/>
            <a:ext cx="3163887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F36CB-70A0-4912-B96F-3229E01F4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9C1C1E-63E5-470E-A46B-CF9D3B66C4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8044" y="2792413"/>
            <a:ext cx="3163887" cy="3163887"/>
          </a:xfrm>
        </p:spPr>
      </p:pic>
    </p:spTree>
    <p:extLst>
      <p:ext uri="{BB962C8B-B14F-4D97-AF65-F5344CB8AC3E}">
        <p14:creationId xmlns:p14="http://schemas.microsoft.com/office/powerpoint/2010/main" val="686306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D5A042-4573-47BD-9ABF-3D797B07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is the prognosis: Not out of the woods , no ideas when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251E6-0B2A-428A-89FD-CF53D8483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it started, it was the disease of the wealthier </a:t>
            </a:r>
            <a:r>
              <a:rPr lang="en-US" dirty="0" err="1"/>
              <a:t>regions,now</a:t>
            </a:r>
            <a:r>
              <a:rPr lang="en-US" dirty="0"/>
              <a:t>, we have multiple stages; need more localized solutions to deal with the geographically diverse situations </a:t>
            </a:r>
          </a:p>
          <a:p>
            <a:r>
              <a:rPr lang="en-US" dirty="0"/>
              <a:t>Southern states with high human capital and income levels seem to have fared badly; there is no “model” for permanent victory, have to play it ball by ball..</a:t>
            </a:r>
          </a:p>
          <a:p>
            <a:r>
              <a:rPr lang="en-US" dirty="0"/>
              <a:t>Cooling down in large metros mainly because of large scale infections , second waves possible because of uncertain immune response </a:t>
            </a:r>
          </a:p>
          <a:p>
            <a:r>
              <a:rPr lang="en-US" dirty="0" err="1"/>
              <a:t>Covid</a:t>
            </a:r>
            <a:r>
              <a:rPr lang="en-US" dirty="0"/>
              <a:t> seems to have cooled down in the wealthier geographies  while poorer states are under relatively weaker control</a:t>
            </a:r>
          </a:p>
          <a:p>
            <a:r>
              <a:rPr lang="en-US" dirty="0"/>
              <a:t>In metros like Mumbai, despite cases stabilizing, death rates are not under control; Barker thesis, migration</a:t>
            </a:r>
          </a:p>
          <a:p>
            <a:r>
              <a:rPr lang="en-US" dirty="0"/>
              <a:t>Second waves already formed or forming in some parts </a:t>
            </a:r>
          </a:p>
          <a:p>
            <a:r>
              <a:rPr lang="en-US" dirty="0"/>
              <a:t>State resources already weak, might not be able to sustain a continuous state of highest alertness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40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10C0-A54D-41BE-A46B-024007B7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4512-9F4A-40B3-8746-D5835D8C7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Small and micro enterprise impacted strongly because of lock downs</a:t>
            </a:r>
          </a:p>
          <a:p>
            <a:r>
              <a:rPr lang="en-US" dirty="0"/>
              <a:t>Strong demand side effects will discourage investment ; animal spirits  </a:t>
            </a:r>
          </a:p>
          <a:p>
            <a:r>
              <a:rPr lang="en-US" dirty="0"/>
              <a:t>Agriculture will also feel the pinch through lower demand </a:t>
            </a:r>
          </a:p>
          <a:p>
            <a:r>
              <a:rPr lang="en-US" dirty="0"/>
              <a:t>Large employment impact on the unorganized sector</a:t>
            </a:r>
          </a:p>
          <a:p>
            <a:r>
              <a:rPr lang="en-US" dirty="0"/>
              <a:t>Cost of doing business will be substantially higher</a:t>
            </a:r>
          </a:p>
          <a:p>
            <a:r>
              <a:rPr lang="en-US" dirty="0"/>
              <a:t>Urban and rural poor particularly hit</a:t>
            </a:r>
          </a:p>
          <a:p>
            <a:r>
              <a:rPr lang="en-US" dirty="0"/>
              <a:t> Large demand side interventions required; resources are a problem</a:t>
            </a:r>
          </a:p>
          <a:p>
            <a:r>
              <a:rPr lang="en-US" dirty="0"/>
              <a:t>We are in it for the long haul, markets will reflect that soon….</a:t>
            </a:r>
          </a:p>
          <a:p>
            <a:r>
              <a:rPr lang="en-US" dirty="0"/>
              <a:t>Cannot continue with lockdowns indefinitely, need to think of alternatives to resume normal economic activity </a:t>
            </a:r>
          </a:p>
          <a:p>
            <a:r>
              <a:rPr lang="en-US" dirty="0"/>
              <a:t>Need to start to rebuild from the bottom of </a:t>
            </a:r>
            <a:r>
              <a:rPr lang="en-US"/>
              <a:t>the pyramid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9E42-348E-47B3-B064-80A46E28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49D9F-9B45-4B3A-8F58-BD9F03D28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168813"/>
            <a:ext cx="11976294" cy="6503962"/>
          </a:xfrm>
        </p:spPr>
      </p:pic>
    </p:spTree>
    <p:extLst>
      <p:ext uri="{BB962C8B-B14F-4D97-AF65-F5344CB8AC3E}">
        <p14:creationId xmlns:p14="http://schemas.microsoft.com/office/powerpoint/2010/main" val="408358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3DAF-FF32-46C0-8D3B-6211C391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F4033-FAF4-4AAE-AA5E-02A22DFB2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1. Began in large overcrowded, economically dynamic  metros, outward migration a rational response but carried infections to areas not well suited to cope </a:t>
            </a:r>
          </a:p>
          <a:p>
            <a:r>
              <a:rPr lang="en-US" sz="2800" dirty="0"/>
              <a:t>2. Spread from slums to high rises, from cities to rural areas</a:t>
            </a:r>
          </a:p>
          <a:p>
            <a:r>
              <a:rPr lang="en-US" sz="2800" dirty="0"/>
              <a:t>3. Two metrics; R and doubling period , methodologies for calculating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6FE8-23C4-460B-A95C-8798DBD5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5E3FC-4442-4F0A-BB19-190C98455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304643-7B10-42A0-AD86-F14F2332F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219" y="2792413"/>
            <a:ext cx="5456088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4E80A-1556-4830-A3E5-F97059184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8A0A69D-0C13-4BCF-BFE9-4252852D53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5230" y="2792413"/>
            <a:ext cx="4945842" cy="3163887"/>
          </a:xfrm>
        </p:spPr>
      </p:pic>
    </p:spTree>
    <p:extLst>
      <p:ext uri="{BB962C8B-B14F-4D97-AF65-F5344CB8AC3E}">
        <p14:creationId xmlns:p14="http://schemas.microsoft.com/office/powerpoint/2010/main" val="353966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F9F8-6E80-4823-8632-511AB193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1D802-4452-41D9-867C-BF458AF34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787ECF-73FE-40C8-8F48-393B1E255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0491" y="2792413"/>
            <a:ext cx="5223699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43254-BBF5-4E16-BEBF-A954A1B4C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9ECEA8C-D7CB-4D2C-885E-1110A13A29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0800" y="2792413"/>
            <a:ext cx="5006466" cy="3163887"/>
          </a:xfrm>
        </p:spPr>
      </p:pic>
    </p:spTree>
    <p:extLst>
      <p:ext uri="{BB962C8B-B14F-4D97-AF65-F5344CB8AC3E}">
        <p14:creationId xmlns:p14="http://schemas.microsoft.com/office/powerpoint/2010/main" val="355817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688C-E5D1-4992-9AFB-F1B0ACA1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683BC-50DE-4189-8825-C4FC541D3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7D8859-25D2-44D5-B717-8A46EFC91A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1" y="2792413"/>
            <a:ext cx="5086454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D8AA9-C1F1-4262-A2F1-1C09A4DE8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847FED-9AA1-4EC4-BB75-8384016C124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792413"/>
            <a:ext cx="5275903" cy="3163887"/>
          </a:xfrm>
        </p:spPr>
      </p:pic>
    </p:spTree>
    <p:extLst>
      <p:ext uri="{BB962C8B-B14F-4D97-AF65-F5344CB8AC3E}">
        <p14:creationId xmlns:p14="http://schemas.microsoft.com/office/powerpoint/2010/main" val="232883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33B4-D773-44C5-AC87-C3C706E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F8B05-CDCC-4A60-AB60-2CAE29A42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8CEA17-9F1C-4B9B-9086-EA09297255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92413"/>
            <a:ext cx="5029199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F0B93-BA29-48C7-9AD4-8602F0949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945591-424A-4856-B9BC-0EB256684F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792413"/>
            <a:ext cx="5174864" cy="3163887"/>
          </a:xfrm>
        </p:spPr>
      </p:pic>
    </p:spTree>
    <p:extLst>
      <p:ext uri="{BB962C8B-B14F-4D97-AF65-F5344CB8AC3E}">
        <p14:creationId xmlns:p14="http://schemas.microsoft.com/office/powerpoint/2010/main" val="380563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64EB-5A38-4B8B-B101-38D7C32C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96FAA-521E-44F0-BF4C-0B3AD2EA1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BD2413-1E0D-460F-A7A2-C8832A5FAE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92413"/>
            <a:ext cx="5029199" cy="3163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22680-236F-4FD1-9B18-5FD3A8244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B86E988-AE57-4B68-91C0-03DFD05E62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9242" y="2714414"/>
            <a:ext cx="4872910" cy="3163887"/>
          </a:xfrm>
        </p:spPr>
      </p:pic>
    </p:spTree>
    <p:extLst>
      <p:ext uri="{BB962C8B-B14F-4D97-AF65-F5344CB8AC3E}">
        <p14:creationId xmlns:p14="http://schemas.microsoft.com/office/powerpoint/2010/main" val="28319160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{64E1C92E-1693-4986-820C-F93C110DC815}tf78438558_win32</Template>
  <TotalTime>59</TotalTime>
  <Words>372</Words>
  <Application>Microsoft Office PowerPoint</Application>
  <PresentationFormat>Widescreen</PresentationFormat>
  <Paragraphs>29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Century Gothic</vt:lpstr>
      <vt:lpstr>Garamond</vt:lpstr>
      <vt:lpstr>SavonVTI</vt:lpstr>
      <vt:lpstr>Covid-19 in india</vt:lpstr>
      <vt:lpstr>Covid in India: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what is the prognosis: Not out of the woods , no ideas when </vt:lpstr>
      <vt:lpstr>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neeraj hatekar</dc:creator>
  <cp:lastModifiedBy>neeraj hatekar</cp:lastModifiedBy>
  <cp:revision>12</cp:revision>
  <dcterms:created xsi:type="dcterms:W3CDTF">2020-08-27T03:05:36Z</dcterms:created>
  <dcterms:modified xsi:type="dcterms:W3CDTF">2020-08-27T04:05:35Z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